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9753600" cx="13004800"/>
  <p:notesSz cx="6858000" cy="9144000"/>
  <p:embeddedFontLst>
    <p:embeddedFont>
      <p:font typeface="Sarabun"/>
      <p:regular r:id="rId12"/>
      <p:bold r:id="rId13"/>
      <p:italic r:id="rId14"/>
      <p:boldItalic r:id="rId15"/>
    </p:embeddedFont>
    <p:embeddedFont>
      <p:font typeface="Helvetica Neue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hv12uahfZRM0JEnwBaW9TDd8R/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A46642-4D80-4E0C-8656-A03EA49E8698}">
  <a:tblStyle styleId="{B3A46642-4D80-4E0C-8656-A03EA49E869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Sarabun-bold.fntdata"/><Relationship Id="rId12" Type="http://schemas.openxmlformats.org/officeDocument/2006/relationships/font" Target="fonts/Sarabu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Sarabun-boldItalic.fntdata"/><Relationship Id="rId14" Type="http://schemas.openxmlformats.org/officeDocument/2006/relationships/font" Target="fonts/Sarabun-italic.fntdata"/><Relationship Id="rId17" Type="http://schemas.openxmlformats.org/officeDocument/2006/relationships/font" Target="fonts/HelveticaNeueLight-bold.fntdata"/><Relationship Id="rId16" Type="http://schemas.openxmlformats.org/officeDocument/2006/relationships/font" Target="fonts/HelveticaNeueLigh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HelveticaNeueLigh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1" type="subTitle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8"/>
          <p:cNvSpPr txBox="1"/>
          <p:nvPr>
            <p:ph type="title"/>
          </p:nvPr>
        </p:nvSpPr>
        <p:spPr>
          <a:xfrm rot="5400000">
            <a:off x="6730207" y="3088482"/>
            <a:ext cx="8321675" cy="292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 rot="5400000">
            <a:off x="802482" y="238918"/>
            <a:ext cx="8321675" cy="862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body"/>
          </p:nvPr>
        </p:nvSpPr>
        <p:spPr>
          <a:xfrm rot="5400000">
            <a:off x="3284538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" name="Google Shape;15;p10"/>
          <p:cNvSpPr/>
          <p:nvPr>
            <p:ph idx="2" type="pic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0"/>
          <p:cNvSpPr txBox="1"/>
          <p:nvPr>
            <p:ph idx="1" type="body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2" type="body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1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defRPr b="1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1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2" type="body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3" type="body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1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defRPr b="1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1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1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4" type="body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idx="1" type="body"/>
          </p:nvPr>
        </p:nvSpPr>
        <p:spPr>
          <a:xfrm>
            <a:off x="993775" y="2716212"/>
            <a:ext cx="11125200" cy="6924675"/>
          </a:xfrm>
          <a:prstGeom prst="rect">
            <a:avLst/>
          </a:prstGeom>
          <a:noFill/>
          <a:ln>
            <a:noFill/>
          </a:ln>
        </p:spPr>
        <p:txBody>
          <a:bodyPr anchorCtr="0" anchor="t" bIns="72225" lIns="72225" spcFirstLastPara="1" rIns="72225" wrap="square" tIns="722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ชื่อโครงการ ภาษาไทย และภาษาอังกฤษ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งบประมาณรวมตลอดโครงการ 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ระยะเวลาการดำเนินโครงการ ...(ตั้งแต่ – ถึง-)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ที่มาและความสำคัญ 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วัตถุประสงค์ของโครงการ 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วิธีการดำเนินงานโครงการและแผนการดำเนินงานโครงการ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ตัวชี้วัดความสำเร็จของโครงการ (ผลผลิต (Output), ผลลัพธ์ (Outcome) และผลกระทบ (Impact)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8. งบประมาณตลอดโครงการ ....................... บาท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(แตกตัวคูณ โดยงบประมาณโครงการเป็นไปตามประกาศมหาวิทยาลัยขอนแก่น ฉบับที่ 203/2561 เรื่อง หลักเกณฑ์ในการบริหารงบประมาณเงินอุดหนุนการวิจัย การบริการวิชาการ และวิธีปฏิบัติในการใช้จ่ายเงินอุดหนุนการวิจัยการบริการวิชาการ ของมหาวิทยาลัยขอนแก่น</a:t>
            </a:r>
            <a:b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9.สรุปภาพรวมของการดำเนินงาน</a:t>
            </a:r>
            <a:endParaRPr/>
          </a:p>
        </p:txBody>
      </p:sp>
      <p:cxnSp>
        <p:nvCxnSpPr>
          <p:cNvPr id="47" name="Google Shape;47;p1"/>
          <p:cNvCxnSpPr/>
          <p:nvPr/>
        </p:nvCxnSpPr>
        <p:spPr>
          <a:xfrm>
            <a:off x="-1587" y="5849937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48" name="Google Shape;48;p1"/>
          <p:cNvSpPr txBox="1"/>
          <p:nvPr/>
        </p:nvSpPr>
        <p:spPr>
          <a:xfrm>
            <a:off x="0" y="1636712"/>
            <a:ext cx="13004800" cy="649287"/>
          </a:xfrm>
          <a:prstGeom prst="rect">
            <a:avLst/>
          </a:prstGeom>
          <a:solidFill>
            <a:srgbClr val="808080">
              <a:alpha val="24705"/>
            </a:srgbClr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8158162" y="915987"/>
            <a:ext cx="4897437" cy="1244600"/>
            <a:chOff x="0" y="0"/>
            <a:chExt cx="358" cy="98"/>
          </a:xfrm>
        </p:grpSpPr>
        <p:sp>
          <p:nvSpPr>
            <p:cNvPr id="50" name="Google Shape;50;p1"/>
            <p:cNvSpPr/>
            <p:nvPr/>
          </p:nvSpPr>
          <p:spPr>
            <a:xfrm>
              <a:off x="0" y="0"/>
              <a:ext cx="162" cy="98"/>
            </a:xfrm>
            <a:custGeom>
              <a:rect b="b" l="l" r="r" t="t"/>
              <a:pathLst>
                <a:path extrusionOk="0" h="21600" w="21600">
                  <a:moveTo>
                    <a:pt x="5640" y="0"/>
                  </a:moveTo>
                  <a:lnTo>
                    <a:pt x="0" y="21600"/>
                  </a:lnTo>
                  <a:lnTo>
                    <a:pt x="15959" y="21600"/>
                  </a:lnTo>
                  <a:lnTo>
                    <a:pt x="21600" y="0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 rot="10800000">
              <a:off x="128" y="0"/>
              <a:ext cx="166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59" y="0"/>
              <a:ext cx="99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8853" y="21582"/>
                  </a:lnTo>
                  <a:lnTo>
                    <a:pt x="21600" y="21600"/>
                  </a:lnTo>
                  <a:lnTo>
                    <a:pt x="2154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53" name="Google Shape;53;p1"/>
          <p:cNvCxnSpPr/>
          <p:nvPr/>
        </p:nvCxnSpPr>
        <p:spPr>
          <a:xfrm>
            <a:off x="-1587" y="1590675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54" name="Google Shape;54;p1"/>
          <p:cNvSpPr txBox="1"/>
          <p:nvPr/>
        </p:nvSpPr>
        <p:spPr>
          <a:xfrm>
            <a:off x="0" y="1122362"/>
            <a:ext cx="13004800" cy="1066800"/>
          </a:xfrm>
          <a:prstGeom prst="rect">
            <a:avLst/>
          </a:prstGeom>
          <a:solidFill>
            <a:srgbClr val="D94C1F"/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ntitled-1.png" id="55" name="Google Shape;55;p1"/>
          <p:cNvPicPr preferRelativeResize="0"/>
          <p:nvPr/>
        </p:nvPicPr>
        <p:blipFill rotWithShape="1">
          <a:blip r:embed="rId3">
            <a:alphaModFix/>
          </a:blip>
          <a:srcRect b="50666" l="48793" r="0" t="25332"/>
          <a:stretch/>
        </p:blipFill>
        <p:spPr>
          <a:xfrm>
            <a:off x="0" y="1131887"/>
            <a:ext cx="2765425" cy="12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1302303" y="929721"/>
            <a:ext cx="78723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39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เนื้อหาการนำเสนอกรอบแนวคิดโครงการทุนสนับสนุนและส่งเสริมความร่วมมือเพื่อสร้างประโยชน์ให้สังคมสู่การพัฒนาอย่างยั่งยืน</a:t>
            </a:r>
            <a:endParaRPr sz="1000"/>
          </a:p>
        </p:txBody>
      </p:sp>
      <p:cxnSp>
        <p:nvCxnSpPr>
          <p:cNvPr id="57" name="Google Shape;57;p1"/>
          <p:cNvCxnSpPr/>
          <p:nvPr/>
        </p:nvCxnSpPr>
        <p:spPr>
          <a:xfrm>
            <a:off x="2901950" y="823912"/>
            <a:ext cx="1010285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cxnSp>
        <p:nvCxnSpPr>
          <p:cNvPr id="58" name="Google Shape;58;p1"/>
          <p:cNvCxnSpPr/>
          <p:nvPr/>
        </p:nvCxnSpPr>
        <p:spPr>
          <a:xfrm>
            <a:off x="0" y="989012"/>
            <a:ext cx="13004800" cy="0"/>
          </a:xfrm>
          <a:prstGeom prst="straightConnector1">
            <a:avLst/>
          </a:prstGeom>
          <a:noFill/>
          <a:ln cap="flat" cmpd="sng" w="57150">
            <a:solidFill>
              <a:srgbClr val="FF893F"/>
            </a:solidFill>
            <a:prstDash val="solid"/>
            <a:miter lim="0"/>
            <a:headEnd len="med" w="med" type="none"/>
            <a:tailEnd len="med" w="med" type="none"/>
          </a:ln>
        </p:spPr>
      </p:cxnSp>
      <p:grpSp>
        <p:nvGrpSpPr>
          <p:cNvPr id="59" name="Google Shape;59;p1"/>
          <p:cNvGrpSpPr/>
          <p:nvPr/>
        </p:nvGrpSpPr>
        <p:grpSpPr>
          <a:xfrm>
            <a:off x="8788400" y="1133475"/>
            <a:ext cx="4216400" cy="1079500"/>
            <a:chOff x="8788416" y="519082"/>
            <a:chExt cx="4216384" cy="1078903"/>
          </a:xfrm>
        </p:grpSpPr>
        <p:pic>
          <p:nvPicPr>
            <p:cNvPr descr="mini01101.png" id="60" name="Google Shape;6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8416" y="519082"/>
              <a:ext cx="1633593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32.png" id="61" name="Google Shape;6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78454" y="519082"/>
              <a:ext cx="1426346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612.png" id="62" name="Google Shape;6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4300" y="519082"/>
              <a:ext cx="1895699" cy="10789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_kku2.gif" id="63" name="Google Shape;6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025" y="144462"/>
            <a:ext cx="393700" cy="700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"/>
          <p:cNvCxnSpPr/>
          <p:nvPr/>
        </p:nvCxnSpPr>
        <p:spPr>
          <a:xfrm>
            <a:off x="1317625" y="823912"/>
            <a:ext cx="11687175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2"/>
          <p:cNvCxnSpPr/>
          <p:nvPr/>
        </p:nvCxnSpPr>
        <p:spPr>
          <a:xfrm>
            <a:off x="-1587" y="5849937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70" name="Google Shape;70;p2"/>
          <p:cNvSpPr txBox="1"/>
          <p:nvPr/>
        </p:nvSpPr>
        <p:spPr>
          <a:xfrm>
            <a:off x="0" y="1636712"/>
            <a:ext cx="13004800" cy="649287"/>
          </a:xfrm>
          <a:prstGeom prst="rect">
            <a:avLst/>
          </a:prstGeom>
          <a:solidFill>
            <a:srgbClr val="808080">
              <a:alpha val="24705"/>
            </a:srgbClr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71" name="Google Shape;71;p2"/>
          <p:cNvGrpSpPr/>
          <p:nvPr/>
        </p:nvGrpSpPr>
        <p:grpSpPr>
          <a:xfrm>
            <a:off x="8158162" y="915987"/>
            <a:ext cx="4897437" cy="1244600"/>
            <a:chOff x="0" y="0"/>
            <a:chExt cx="358" cy="98"/>
          </a:xfrm>
        </p:grpSpPr>
        <p:sp>
          <p:nvSpPr>
            <p:cNvPr id="72" name="Google Shape;72;p2"/>
            <p:cNvSpPr/>
            <p:nvPr/>
          </p:nvSpPr>
          <p:spPr>
            <a:xfrm>
              <a:off x="0" y="0"/>
              <a:ext cx="162" cy="98"/>
            </a:xfrm>
            <a:custGeom>
              <a:rect b="b" l="l" r="r" t="t"/>
              <a:pathLst>
                <a:path extrusionOk="0" h="21600" w="21600">
                  <a:moveTo>
                    <a:pt x="5640" y="0"/>
                  </a:moveTo>
                  <a:lnTo>
                    <a:pt x="0" y="21600"/>
                  </a:lnTo>
                  <a:lnTo>
                    <a:pt x="15959" y="21600"/>
                  </a:lnTo>
                  <a:lnTo>
                    <a:pt x="21600" y="0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128" y="0"/>
              <a:ext cx="166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59" y="0"/>
              <a:ext cx="99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8853" y="21582"/>
                  </a:lnTo>
                  <a:lnTo>
                    <a:pt x="21600" y="21600"/>
                  </a:lnTo>
                  <a:lnTo>
                    <a:pt x="2154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75" name="Google Shape;75;p2"/>
          <p:cNvCxnSpPr/>
          <p:nvPr/>
        </p:nvCxnSpPr>
        <p:spPr>
          <a:xfrm>
            <a:off x="-1587" y="1590675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76" name="Google Shape;76;p2"/>
          <p:cNvSpPr txBox="1"/>
          <p:nvPr/>
        </p:nvSpPr>
        <p:spPr>
          <a:xfrm>
            <a:off x="0" y="1122362"/>
            <a:ext cx="13004800" cy="1066800"/>
          </a:xfrm>
          <a:prstGeom prst="rect">
            <a:avLst/>
          </a:prstGeom>
          <a:solidFill>
            <a:srgbClr val="D94C1F"/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ntitled-1.png" id="77" name="Google Shape;77;p2"/>
          <p:cNvPicPr preferRelativeResize="0"/>
          <p:nvPr/>
        </p:nvPicPr>
        <p:blipFill rotWithShape="1">
          <a:blip r:embed="rId3">
            <a:alphaModFix/>
          </a:blip>
          <a:srcRect b="50666" l="48793" r="0" t="25332"/>
          <a:stretch/>
        </p:blipFill>
        <p:spPr>
          <a:xfrm>
            <a:off x="0" y="1131887"/>
            <a:ext cx="2765425" cy="12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1373187" y="858837"/>
            <a:ext cx="7872412" cy="155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39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arabun"/>
              <a:buNone/>
            </a:pPr>
            <a:r>
              <a:rPr b="1" i="0" lang="en-US" sz="36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ตัวชี้วัดความสำเร็จของโครงการ</a:t>
            </a:r>
            <a:endParaRPr/>
          </a:p>
        </p:txBody>
      </p:sp>
      <p:cxnSp>
        <p:nvCxnSpPr>
          <p:cNvPr id="79" name="Google Shape;79;p2"/>
          <p:cNvCxnSpPr/>
          <p:nvPr/>
        </p:nvCxnSpPr>
        <p:spPr>
          <a:xfrm>
            <a:off x="2901950" y="823912"/>
            <a:ext cx="1010285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cxnSp>
        <p:nvCxnSpPr>
          <p:cNvPr id="80" name="Google Shape;80;p2"/>
          <p:cNvCxnSpPr/>
          <p:nvPr/>
        </p:nvCxnSpPr>
        <p:spPr>
          <a:xfrm>
            <a:off x="0" y="989012"/>
            <a:ext cx="13004800" cy="0"/>
          </a:xfrm>
          <a:prstGeom prst="straightConnector1">
            <a:avLst/>
          </a:prstGeom>
          <a:noFill/>
          <a:ln cap="flat" cmpd="sng" w="57150">
            <a:solidFill>
              <a:srgbClr val="FF893F"/>
            </a:solidFill>
            <a:prstDash val="solid"/>
            <a:miter lim="0"/>
            <a:headEnd len="med" w="med" type="none"/>
            <a:tailEnd len="med" w="med" type="none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8788400" y="1133475"/>
            <a:ext cx="4216400" cy="1079500"/>
            <a:chOff x="8788416" y="519082"/>
            <a:chExt cx="4216384" cy="1078903"/>
          </a:xfrm>
        </p:grpSpPr>
        <p:pic>
          <p:nvPicPr>
            <p:cNvPr descr="mini01101.png" id="82" name="Google Shape;8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8416" y="519082"/>
              <a:ext cx="1633593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32.png" id="83" name="Google Shape;8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78454" y="519082"/>
              <a:ext cx="1426346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612.png" id="84" name="Google Shape;8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4300" y="519082"/>
              <a:ext cx="1895699" cy="10789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_kku2.gif" id="85" name="Google Shape;8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025" y="144462"/>
            <a:ext cx="393700" cy="700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2"/>
          <p:cNvCxnSpPr/>
          <p:nvPr/>
        </p:nvCxnSpPr>
        <p:spPr>
          <a:xfrm>
            <a:off x="1317625" y="823912"/>
            <a:ext cx="11687175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graphicFrame>
        <p:nvGraphicFramePr>
          <p:cNvPr id="87" name="Google Shape;87;p2"/>
          <p:cNvGraphicFramePr/>
          <p:nvPr/>
        </p:nvGraphicFramePr>
        <p:xfrm>
          <a:off x="227012" y="249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{B3A46642-4D80-4E0C-8656-A03EA49E8698}</a:tableStyleId>
              </a:tblPr>
              <a:tblGrid>
                <a:gridCol w="2640000"/>
                <a:gridCol w="2638425"/>
                <a:gridCol w="2230425"/>
                <a:gridCol w="2230425"/>
                <a:gridCol w="1403350"/>
                <a:gridCol w="1404925"/>
              </a:tblGrid>
              <a:tr h="5715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รายละเอียดตัวชี้วัดความสำเร็จโครงการ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ผลผลิต (Output)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ผลลัพธ์ (Outcome)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ผลกระทบ (Impact)</a:t>
                      </a:r>
                      <a:endParaRPr/>
                    </a:p>
                  </a:txBody>
                  <a:tcPr marT="0" marB="0" marR="68575" marL="68575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0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รายละเอียดผลผลิต</a:t>
                      </a:r>
                      <a:endParaRPr/>
                    </a:p>
                  </a:txBody>
                  <a:tcPr marT="0" marB="0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ค่าเป้าหมาย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รายละเอียดผลลัพธ์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ค่าเป้าหมาย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 vMerge="1"/>
              </a:tr>
              <a:tr h="4905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1) ด้านเศรษฐกิจ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</a:tr>
              <a:tr h="49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</a:tr>
              <a:tr h="49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</a:tr>
              <a:tr h="4905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2) ด้านสังคม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</a:tr>
              <a:tr h="492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</a:tr>
              <a:tr h="49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</a:tr>
              <a:tr h="4905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3) ด้านสิ่งแวดล้อม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</a:tr>
              <a:tr h="49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</a:tr>
              <a:tr h="49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</a:tr>
              <a:tr h="49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ACB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Sarabun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4) อื่น ๆ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5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3"/>
          <p:cNvCxnSpPr/>
          <p:nvPr/>
        </p:nvCxnSpPr>
        <p:spPr>
          <a:xfrm>
            <a:off x="-1587" y="5849937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93" name="Google Shape;93;p3"/>
          <p:cNvSpPr txBox="1"/>
          <p:nvPr/>
        </p:nvSpPr>
        <p:spPr>
          <a:xfrm>
            <a:off x="0" y="1636712"/>
            <a:ext cx="13004800" cy="649287"/>
          </a:xfrm>
          <a:prstGeom prst="rect">
            <a:avLst/>
          </a:prstGeom>
          <a:solidFill>
            <a:srgbClr val="808080">
              <a:alpha val="24705"/>
            </a:srgbClr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>
            <a:off x="8158162" y="915987"/>
            <a:ext cx="4897437" cy="1244600"/>
            <a:chOff x="0" y="0"/>
            <a:chExt cx="358" cy="98"/>
          </a:xfrm>
        </p:grpSpPr>
        <p:sp>
          <p:nvSpPr>
            <p:cNvPr id="95" name="Google Shape;95;p3"/>
            <p:cNvSpPr/>
            <p:nvPr/>
          </p:nvSpPr>
          <p:spPr>
            <a:xfrm>
              <a:off x="0" y="0"/>
              <a:ext cx="162" cy="98"/>
            </a:xfrm>
            <a:custGeom>
              <a:rect b="b" l="l" r="r" t="t"/>
              <a:pathLst>
                <a:path extrusionOk="0" h="21600" w="21600">
                  <a:moveTo>
                    <a:pt x="5640" y="0"/>
                  </a:moveTo>
                  <a:lnTo>
                    <a:pt x="0" y="21600"/>
                  </a:lnTo>
                  <a:lnTo>
                    <a:pt x="15959" y="21600"/>
                  </a:lnTo>
                  <a:lnTo>
                    <a:pt x="21600" y="0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rot="10800000">
              <a:off x="128" y="0"/>
              <a:ext cx="166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59" y="0"/>
              <a:ext cx="99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8853" y="21582"/>
                  </a:lnTo>
                  <a:lnTo>
                    <a:pt x="21600" y="21600"/>
                  </a:lnTo>
                  <a:lnTo>
                    <a:pt x="2154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98" name="Google Shape;98;p3"/>
          <p:cNvCxnSpPr/>
          <p:nvPr/>
        </p:nvCxnSpPr>
        <p:spPr>
          <a:xfrm>
            <a:off x="-1587" y="1590675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99" name="Google Shape;99;p3"/>
          <p:cNvSpPr txBox="1"/>
          <p:nvPr/>
        </p:nvSpPr>
        <p:spPr>
          <a:xfrm>
            <a:off x="0" y="1122362"/>
            <a:ext cx="13004800" cy="1066800"/>
          </a:xfrm>
          <a:prstGeom prst="rect">
            <a:avLst/>
          </a:prstGeom>
          <a:solidFill>
            <a:srgbClr val="D94C1F"/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ntitled-1.png" id="100" name="Google Shape;100;p3"/>
          <p:cNvPicPr preferRelativeResize="0"/>
          <p:nvPr/>
        </p:nvPicPr>
        <p:blipFill rotWithShape="1">
          <a:blip r:embed="rId3">
            <a:alphaModFix/>
          </a:blip>
          <a:srcRect b="50666" l="48793" r="0" t="25332"/>
          <a:stretch/>
        </p:blipFill>
        <p:spPr>
          <a:xfrm>
            <a:off x="0" y="1131887"/>
            <a:ext cx="2765425" cy="12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1373187" y="858837"/>
            <a:ext cx="7872412" cy="155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39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arabun"/>
              <a:buNone/>
            </a:pPr>
            <a:r>
              <a:rPr b="1" i="0" lang="en-US" sz="36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ตัวชี้วัดความสำเร็จของโครงการ</a:t>
            </a:r>
            <a:endParaRPr/>
          </a:p>
        </p:txBody>
      </p:sp>
      <p:cxnSp>
        <p:nvCxnSpPr>
          <p:cNvPr id="102" name="Google Shape;102;p3"/>
          <p:cNvCxnSpPr/>
          <p:nvPr/>
        </p:nvCxnSpPr>
        <p:spPr>
          <a:xfrm>
            <a:off x="2901950" y="823912"/>
            <a:ext cx="1010285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cxnSp>
        <p:nvCxnSpPr>
          <p:cNvPr id="103" name="Google Shape;103;p3"/>
          <p:cNvCxnSpPr/>
          <p:nvPr/>
        </p:nvCxnSpPr>
        <p:spPr>
          <a:xfrm>
            <a:off x="0" y="989012"/>
            <a:ext cx="13004800" cy="0"/>
          </a:xfrm>
          <a:prstGeom prst="straightConnector1">
            <a:avLst/>
          </a:prstGeom>
          <a:noFill/>
          <a:ln cap="flat" cmpd="sng" w="57150">
            <a:solidFill>
              <a:srgbClr val="FF893F"/>
            </a:solidFill>
            <a:prstDash val="solid"/>
            <a:miter lim="0"/>
            <a:headEnd len="med" w="med" type="none"/>
            <a:tailEnd len="med" w="med" type="none"/>
          </a:ln>
        </p:spPr>
      </p:cxnSp>
      <p:grpSp>
        <p:nvGrpSpPr>
          <p:cNvPr id="104" name="Google Shape;104;p3"/>
          <p:cNvGrpSpPr/>
          <p:nvPr/>
        </p:nvGrpSpPr>
        <p:grpSpPr>
          <a:xfrm>
            <a:off x="8788400" y="1133475"/>
            <a:ext cx="4216400" cy="1079500"/>
            <a:chOff x="8788416" y="519082"/>
            <a:chExt cx="4216384" cy="1078903"/>
          </a:xfrm>
        </p:grpSpPr>
        <p:pic>
          <p:nvPicPr>
            <p:cNvPr descr="mini01101.png" id="105" name="Google Shape;10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8416" y="519082"/>
              <a:ext cx="1633593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32.png" id="106" name="Google Shape;106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78454" y="519082"/>
              <a:ext cx="1426346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612.png" id="107" name="Google Shape;107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4300" y="519082"/>
              <a:ext cx="1895699" cy="10789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_kku2.gif" id="108" name="Google Shape;10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025" y="144462"/>
            <a:ext cx="393700" cy="700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3"/>
          <p:cNvCxnSpPr/>
          <p:nvPr/>
        </p:nvCxnSpPr>
        <p:spPr>
          <a:xfrm>
            <a:off x="1317625" y="823912"/>
            <a:ext cx="11687175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110" name="Google Shape;110;p3"/>
          <p:cNvSpPr txBox="1"/>
          <p:nvPr/>
        </p:nvSpPr>
        <p:spPr>
          <a:xfrm>
            <a:off x="1085850" y="2713037"/>
            <a:ext cx="11680825" cy="411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arabun"/>
              <a:buNone/>
            </a:pPr>
            <a:r>
              <a:rPr b="1" i="0" lang="en-US" sz="28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คำอธิบายเพิ่มเติม :</a:t>
            </a:r>
            <a:endParaRPr b="0" i="0" sz="1600" u="non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arabun"/>
              <a:buNone/>
            </a:pPr>
            <a:r>
              <a:rPr b="1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ผลผลิต</a:t>
            </a:r>
            <a:r>
              <a:rPr b="0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 (output)  หมายถึง  ผลที่เกิดขึ้นทันทีเมื่อจบโครงการ และเป็นผลโดยตรงจากการดำเนินโครงการ ซึ่งได้ระบุไว้ในกิจกรรมของโครงการ  </a:t>
            </a:r>
            <a:endParaRPr b="0" i="0" sz="1600" u="non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arabun"/>
              <a:buNone/>
            </a:pPr>
            <a:r>
              <a:rPr b="1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ผลลัพธ์ </a:t>
            </a:r>
            <a:r>
              <a:rPr b="0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(outcome)  หมายถึง  การนําผลผลิต (output) ที่ได้ของโครงการไปใช้ประโยชน์โดยผู้ใช้ (users) </a:t>
            </a:r>
            <a:br>
              <a:rPr b="0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0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ที่ชัดเจน ส่งผลทำให้ระดับความรู้ ทัศนคติ พฤติกรรม การปฏิบัติหรือทักษะ ของผู้ใช้มีการเปลี่ยนแปลงไปจากเดิมเมื่อเทียบกับก่อนการนำผลผลิตจากโครงการมาใช้ รวมถึงการใช้ประโยชน์จากผลผลิตของโครงการที่เป็นทั้งผลิตภัณฑ์ การบริการ และเทคโนโลยี โดยภาคเอกชนหรือประชาสังคม ตลอดจนการพัฒนาต่อยอดผลผลิตของโครงการเดิมที่ยังไม่เสร็จสมบูรณ์ ให้มีระดับความพร้อมในการใช้ประโยชน์สูงขึ้นอย่างมีนัยสำคัญ</a:t>
            </a:r>
            <a:endParaRPr b="0" i="0" sz="1600" u="non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arabun"/>
              <a:buNone/>
            </a:pPr>
            <a:r>
              <a:rPr b="1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ผลกระทบ  </a:t>
            </a:r>
            <a:r>
              <a:rPr b="0" i="0" lang="en-US" sz="2400" u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หมายถึง  การเปลี่ยนแปลงที่เกิดขึ้นจากผลลัพธ์ (outcome) ในวงกว้างทั้งด้านเศรษฐกิจ สังคมและสิ่งแวดล้อม หรือผลสำเร็จระยะยาวที่เกิดขึ้นต่อเนื่องจากการเปลี่ยนแปลงของผลลัพธ์ โดยผ่านกระบวนการการสร้างการมีส่วนร่วม (Engagement activities) และมีเส้นทางของผลกระทบ (impact pathway) ในการขับเคลื่อนไปสู่การสร้างผลกระทบ ทั้งนี้ ผลกระทบที่เกิดขึ้นจะพิจารณารวมผลกระทบในเชิงบวกและเชิงลบ ทางตรงและทางอ้อม ทั้งที่ตั้งใจและไม่ตั้งใจให้เกิดขึ้น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4"/>
          <p:cNvCxnSpPr/>
          <p:nvPr/>
        </p:nvCxnSpPr>
        <p:spPr>
          <a:xfrm>
            <a:off x="-1587" y="5849937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116" name="Google Shape;116;p4"/>
          <p:cNvSpPr txBox="1"/>
          <p:nvPr/>
        </p:nvSpPr>
        <p:spPr>
          <a:xfrm>
            <a:off x="0" y="1636712"/>
            <a:ext cx="13004800" cy="649287"/>
          </a:xfrm>
          <a:prstGeom prst="rect">
            <a:avLst/>
          </a:prstGeom>
          <a:solidFill>
            <a:srgbClr val="808080">
              <a:alpha val="24705"/>
            </a:srgbClr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8158162" y="915987"/>
            <a:ext cx="4897437" cy="1244600"/>
            <a:chOff x="0" y="0"/>
            <a:chExt cx="358" cy="98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162" cy="98"/>
            </a:xfrm>
            <a:custGeom>
              <a:rect b="b" l="l" r="r" t="t"/>
              <a:pathLst>
                <a:path extrusionOk="0" h="21600" w="21600">
                  <a:moveTo>
                    <a:pt x="5640" y="0"/>
                  </a:moveTo>
                  <a:lnTo>
                    <a:pt x="0" y="21600"/>
                  </a:lnTo>
                  <a:lnTo>
                    <a:pt x="15959" y="21600"/>
                  </a:lnTo>
                  <a:lnTo>
                    <a:pt x="21600" y="0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10800000">
              <a:off x="128" y="0"/>
              <a:ext cx="166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59" y="0"/>
              <a:ext cx="99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8853" y="21582"/>
                  </a:lnTo>
                  <a:lnTo>
                    <a:pt x="21600" y="21600"/>
                  </a:lnTo>
                  <a:lnTo>
                    <a:pt x="2154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121" name="Google Shape;121;p4"/>
          <p:cNvCxnSpPr/>
          <p:nvPr/>
        </p:nvCxnSpPr>
        <p:spPr>
          <a:xfrm>
            <a:off x="-1587" y="1590675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122" name="Google Shape;122;p4"/>
          <p:cNvSpPr txBox="1"/>
          <p:nvPr/>
        </p:nvSpPr>
        <p:spPr>
          <a:xfrm>
            <a:off x="0" y="1122362"/>
            <a:ext cx="13004800" cy="1066800"/>
          </a:xfrm>
          <a:prstGeom prst="rect">
            <a:avLst/>
          </a:prstGeom>
          <a:solidFill>
            <a:srgbClr val="D94C1F"/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ntitled-1.png" id="123" name="Google Shape;123;p4"/>
          <p:cNvPicPr preferRelativeResize="0"/>
          <p:nvPr/>
        </p:nvPicPr>
        <p:blipFill rotWithShape="1">
          <a:blip r:embed="rId3">
            <a:alphaModFix/>
          </a:blip>
          <a:srcRect b="50666" l="48793" r="0" t="25332"/>
          <a:stretch/>
        </p:blipFill>
        <p:spPr>
          <a:xfrm>
            <a:off x="0" y="1131887"/>
            <a:ext cx="2765425" cy="1296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4"/>
          <p:cNvCxnSpPr/>
          <p:nvPr/>
        </p:nvCxnSpPr>
        <p:spPr>
          <a:xfrm>
            <a:off x="2901950" y="823912"/>
            <a:ext cx="1010285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cxnSp>
        <p:nvCxnSpPr>
          <p:cNvPr id="125" name="Google Shape;125;p4"/>
          <p:cNvCxnSpPr/>
          <p:nvPr/>
        </p:nvCxnSpPr>
        <p:spPr>
          <a:xfrm>
            <a:off x="0" y="989012"/>
            <a:ext cx="13004800" cy="0"/>
          </a:xfrm>
          <a:prstGeom prst="straightConnector1">
            <a:avLst/>
          </a:prstGeom>
          <a:noFill/>
          <a:ln cap="flat" cmpd="sng" w="57150">
            <a:solidFill>
              <a:srgbClr val="FF893F"/>
            </a:solidFill>
            <a:prstDash val="solid"/>
            <a:miter lim="0"/>
            <a:headEnd len="med" w="med" type="none"/>
            <a:tailEnd len="med" w="med" type="none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8788400" y="1133475"/>
            <a:ext cx="4216400" cy="1079500"/>
            <a:chOff x="8788416" y="519082"/>
            <a:chExt cx="4216384" cy="1078903"/>
          </a:xfrm>
        </p:grpSpPr>
        <p:pic>
          <p:nvPicPr>
            <p:cNvPr descr="mini01101.png" id="127" name="Google Shape;12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8416" y="519082"/>
              <a:ext cx="1633593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32.png" id="128" name="Google Shape;12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78454" y="519082"/>
              <a:ext cx="1426346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612.png" id="129" name="Google Shape;129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4300" y="519082"/>
              <a:ext cx="1895699" cy="10789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_kku2.gif" id="130" name="Google Shape;13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025" y="144462"/>
            <a:ext cx="393700" cy="700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4"/>
          <p:cNvCxnSpPr/>
          <p:nvPr/>
        </p:nvCxnSpPr>
        <p:spPr>
          <a:xfrm>
            <a:off x="1317625" y="823912"/>
            <a:ext cx="11687175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pic>
        <p:nvPicPr>
          <p:cNvPr id="132" name="Google Shape;13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812" y="-80962"/>
            <a:ext cx="13131800" cy="971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7366000" y="7397750"/>
            <a:ext cx="3008312" cy="719137"/>
          </a:xfrm>
          <a:prstGeom prst="rect">
            <a:avLst/>
          </a:prstGeom>
          <a:solidFill>
            <a:srgbClr val="FFEE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5"/>
          <p:cNvCxnSpPr/>
          <p:nvPr/>
        </p:nvCxnSpPr>
        <p:spPr>
          <a:xfrm>
            <a:off x="-1587" y="5849937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139" name="Google Shape;139;p5"/>
          <p:cNvSpPr txBox="1"/>
          <p:nvPr/>
        </p:nvSpPr>
        <p:spPr>
          <a:xfrm>
            <a:off x="0" y="1636712"/>
            <a:ext cx="13004800" cy="649287"/>
          </a:xfrm>
          <a:prstGeom prst="rect">
            <a:avLst/>
          </a:prstGeom>
          <a:solidFill>
            <a:srgbClr val="808080">
              <a:alpha val="24705"/>
            </a:srgbClr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>
            <a:off x="8158162" y="915987"/>
            <a:ext cx="4897437" cy="1244600"/>
            <a:chOff x="0" y="0"/>
            <a:chExt cx="358" cy="98"/>
          </a:xfrm>
        </p:grpSpPr>
        <p:sp>
          <p:nvSpPr>
            <p:cNvPr id="141" name="Google Shape;141;p5"/>
            <p:cNvSpPr/>
            <p:nvPr/>
          </p:nvSpPr>
          <p:spPr>
            <a:xfrm>
              <a:off x="0" y="0"/>
              <a:ext cx="162" cy="98"/>
            </a:xfrm>
            <a:custGeom>
              <a:rect b="b" l="l" r="r" t="t"/>
              <a:pathLst>
                <a:path extrusionOk="0" h="21600" w="21600">
                  <a:moveTo>
                    <a:pt x="5640" y="0"/>
                  </a:moveTo>
                  <a:lnTo>
                    <a:pt x="0" y="21600"/>
                  </a:lnTo>
                  <a:lnTo>
                    <a:pt x="15959" y="21600"/>
                  </a:lnTo>
                  <a:lnTo>
                    <a:pt x="21600" y="0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10800000">
              <a:off x="128" y="0"/>
              <a:ext cx="166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59" y="0"/>
              <a:ext cx="99" cy="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8853" y="21582"/>
                  </a:lnTo>
                  <a:lnTo>
                    <a:pt x="21600" y="21600"/>
                  </a:lnTo>
                  <a:lnTo>
                    <a:pt x="2154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24705"/>
              </a:srgbClr>
            </a:solidFill>
            <a:ln>
              <a:noFill/>
            </a:ln>
          </p:spPr>
          <p:txBody>
            <a:bodyPr anchorCtr="0" anchor="ctr" bIns="72225" lIns="72225" spcFirstLastPara="1" rIns="72225" wrap="square" tIns="72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144" name="Google Shape;144;p5"/>
          <p:cNvCxnSpPr/>
          <p:nvPr/>
        </p:nvCxnSpPr>
        <p:spPr>
          <a:xfrm>
            <a:off x="-1587" y="1590675"/>
            <a:ext cx="13004800" cy="71437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145" name="Google Shape;145;p5"/>
          <p:cNvSpPr txBox="1"/>
          <p:nvPr/>
        </p:nvSpPr>
        <p:spPr>
          <a:xfrm>
            <a:off x="0" y="1122362"/>
            <a:ext cx="13004800" cy="1066800"/>
          </a:xfrm>
          <a:prstGeom prst="rect">
            <a:avLst/>
          </a:prstGeom>
          <a:solidFill>
            <a:srgbClr val="D94C1F"/>
          </a:solidFill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ntitled-1.png" id="146" name="Google Shape;146;p5"/>
          <p:cNvPicPr preferRelativeResize="0"/>
          <p:nvPr/>
        </p:nvPicPr>
        <p:blipFill rotWithShape="1">
          <a:blip r:embed="rId3">
            <a:alphaModFix/>
          </a:blip>
          <a:srcRect b="50666" l="48793" r="0" t="25332"/>
          <a:stretch/>
        </p:blipFill>
        <p:spPr>
          <a:xfrm>
            <a:off x="0" y="1131887"/>
            <a:ext cx="2765425" cy="1296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5"/>
          <p:cNvCxnSpPr/>
          <p:nvPr/>
        </p:nvCxnSpPr>
        <p:spPr>
          <a:xfrm>
            <a:off x="2901950" y="823912"/>
            <a:ext cx="1010285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cxnSp>
        <p:nvCxnSpPr>
          <p:cNvPr id="148" name="Google Shape;148;p5"/>
          <p:cNvCxnSpPr/>
          <p:nvPr/>
        </p:nvCxnSpPr>
        <p:spPr>
          <a:xfrm>
            <a:off x="0" y="989012"/>
            <a:ext cx="13004800" cy="0"/>
          </a:xfrm>
          <a:prstGeom prst="straightConnector1">
            <a:avLst/>
          </a:prstGeom>
          <a:noFill/>
          <a:ln cap="flat" cmpd="sng" w="57150">
            <a:solidFill>
              <a:srgbClr val="FF893F"/>
            </a:solidFill>
            <a:prstDash val="solid"/>
            <a:miter lim="0"/>
            <a:headEnd len="med" w="med" type="none"/>
            <a:tailEnd len="med" w="med" type="none"/>
          </a:ln>
        </p:spPr>
      </p:cxnSp>
      <p:grpSp>
        <p:nvGrpSpPr>
          <p:cNvPr id="149" name="Google Shape;149;p5"/>
          <p:cNvGrpSpPr/>
          <p:nvPr/>
        </p:nvGrpSpPr>
        <p:grpSpPr>
          <a:xfrm>
            <a:off x="8788400" y="1133475"/>
            <a:ext cx="4216400" cy="1079500"/>
            <a:chOff x="8788416" y="519082"/>
            <a:chExt cx="4216384" cy="1078903"/>
          </a:xfrm>
        </p:grpSpPr>
        <p:pic>
          <p:nvPicPr>
            <p:cNvPr descr="mini01101.png" id="150" name="Google Shape;15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8416" y="519082"/>
              <a:ext cx="1633593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32.png" id="151" name="Google Shape;15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78454" y="519082"/>
              <a:ext cx="1426346" cy="107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ni01612.png" id="152" name="Google Shape;15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4300" y="519082"/>
              <a:ext cx="1895699" cy="10789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_kku2.gif" id="153" name="Google Shape;15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025" y="144462"/>
            <a:ext cx="393700" cy="700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5"/>
          <p:cNvCxnSpPr/>
          <p:nvPr/>
        </p:nvCxnSpPr>
        <p:spPr>
          <a:xfrm>
            <a:off x="1317625" y="823912"/>
            <a:ext cx="11687175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0"/>
            <a:headEnd len="med" w="med" type="none"/>
            <a:tailEnd len="med" w="med" type="none"/>
          </a:ln>
        </p:spPr>
      </p:cxnSp>
      <p:sp>
        <p:nvSpPr>
          <p:cNvPr id="155" name="Google Shape;155;p5"/>
          <p:cNvSpPr txBox="1"/>
          <p:nvPr/>
        </p:nvSpPr>
        <p:spPr>
          <a:xfrm>
            <a:off x="0" y="2449512"/>
            <a:ext cx="3981450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b="0" i="0" lang="en-US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ตัวอย่างโครงการ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4486275" y="2425700"/>
            <a:ext cx="8180387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b="0" i="0" lang="en-US" sz="36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ชื่อโครงการ</a:t>
            </a: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050" y="2317750"/>
            <a:ext cx="13036550" cy="7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TOB</dc:creator>
</cp:coreProperties>
</file>